
<file path=[Content_Types].xml><?xml version="1.0" encoding="utf-8"?>
<Types xmlns="http://schemas.openxmlformats.org/package/2006/content-types"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19" r:id="rId1"/>
  </p:sldMasterIdLst>
  <p:notesMasterIdLst>
    <p:notesMasterId r:id="rId15"/>
  </p:notesMasterIdLst>
  <p:sldIdLst>
    <p:sldId id="256" r:id="rId2"/>
    <p:sldId id="257" r:id="rId3"/>
    <p:sldId id="268" r:id="rId4"/>
    <p:sldId id="258" r:id="rId5"/>
    <p:sldId id="260" r:id="rId6"/>
    <p:sldId id="261" r:id="rId7"/>
    <p:sldId id="262" r:id="rId8"/>
    <p:sldId id="272" r:id="rId9"/>
    <p:sldId id="263" r:id="rId10"/>
    <p:sldId id="266" r:id="rId11"/>
    <p:sldId id="264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 clrMode="gray"/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809" autoAdjust="0"/>
    <p:restoredTop sz="78282" autoAdjust="0"/>
  </p:normalViewPr>
  <p:slideViewPr>
    <p:cSldViewPr snapToGrid="0" snapToObjects="1" showGuides="1">
      <p:cViewPr>
        <p:scale>
          <a:sx n="75" d="100"/>
          <a:sy n="75" d="100"/>
        </p:scale>
        <p:origin x="-102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1DAD-4DA4-0B48-84F5-26663C918BEC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F1CFE-6951-E949-A913-462C63E99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standard output</a:t>
            </a:r>
            <a:r>
              <a:rPr lang="en-US" baseline="0" dirty="0" smtClean="0"/>
              <a:t> of NSZ.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We can see than even though NSZ does not account for topography, the basin inputs keep the seismic energy in the basin and guide it to the LVV</a:t>
            </a:r>
          </a:p>
          <a:p>
            <a:pPr>
              <a:buFont typeface="Arial"/>
              <a:buChar char="•"/>
            </a:pPr>
            <a:r>
              <a:rPr lang="en-US" dirty="0" smtClean="0"/>
              <a:t>Notice the shaking is the</a:t>
            </a:r>
            <a:r>
              <a:rPr lang="en-US" baseline="0" dirty="0" smtClean="0"/>
              <a:t> strongest at the deepest part of the Eastern valley, and almost no shaking in the western valley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We know that the western side of the basin is on </a:t>
            </a:r>
            <a:r>
              <a:rPr lang="en-US" baseline="0" dirty="0" err="1" smtClean="0"/>
              <a:t>colleche</a:t>
            </a:r>
            <a:r>
              <a:rPr lang="en-US" baseline="0" dirty="0" smtClean="0"/>
              <a:t>, which is much harder than the sediment and has higher seismic </a:t>
            </a:r>
            <a:r>
              <a:rPr lang="en-US" baseline="0" dirty="0" err="1" smtClean="0"/>
              <a:t>velocites</a:t>
            </a:r>
            <a:r>
              <a:rPr lang="en-US" baseline="0" dirty="0" smtClean="0"/>
              <a:t>, as seen from the parcel map.</a:t>
            </a:r>
          </a:p>
          <a:p>
            <a:pPr lvl="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of these amplifications are taking</a:t>
            </a:r>
            <a:r>
              <a:rPr lang="en-US" baseline="0" dirty="0" smtClean="0"/>
              <a:t> with respect to ST06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Note that basin depths are each station are shown in the table on the right.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Our amplifications vary but match up almost identically at ST16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If we use the quarter </a:t>
            </a:r>
            <a:r>
              <a:rPr lang="en-US" baseline="0" dirty="0" err="1" smtClean="0"/>
              <a:t>wavelenth</a:t>
            </a:r>
            <a:r>
              <a:rPr lang="en-US" baseline="0" dirty="0" smtClean="0"/>
              <a:t> assumption at 0.1 Hz and an assumed velocity of 2.6 km/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the basin, the wave would be 28km, which would put ¼ of the </a:t>
            </a:r>
            <a:r>
              <a:rPr lang="en-US" baseline="0" dirty="0" err="1" smtClean="0"/>
              <a:t>wavelenghth</a:t>
            </a:r>
            <a:r>
              <a:rPr lang="en-US" baseline="0" dirty="0" smtClean="0"/>
              <a:t> at about 7km.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This explains why our amplifications are off sometimes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If we use the quarter wavelength of a 0.2 Hz wave at the same velocity, for maximum amplification the basin would have to be about 3.5 km thick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Works</a:t>
            </a:r>
            <a:r>
              <a:rPr lang="en-US" baseline="0" dirty="0" smtClean="0"/>
              <a:t> if we have proper basin geometry and velocity models.</a:t>
            </a:r>
          </a:p>
          <a:p>
            <a:pPr>
              <a:buFont typeface="Arial"/>
              <a:buChar char="•"/>
            </a:pPr>
            <a:r>
              <a:rPr lang="en-US" dirty="0" smtClean="0"/>
              <a:t>Accurately predicts horizontal ground motions and amplifications at the calculated frequency.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LSM Is the larges earthquake in the southern great basin since 1996.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The seismic network in the LVV was operated by </a:t>
            </a:r>
            <a:r>
              <a:rPr lang="en-US" baseline="0" dirty="0" err="1" smtClean="0"/>
              <a:t>Blume</a:t>
            </a:r>
            <a:r>
              <a:rPr lang="en-US" baseline="0" dirty="0" smtClean="0"/>
              <a:t> and associates for the Atomic Energy commission. 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accelerometers were there to monitor basin response from nuclear tests at the Nevada Tests Site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UNR</a:t>
            </a:r>
            <a:r>
              <a:rPr lang="en-US" baseline="0" dirty="0" smtClean="0"/>
              <a:t> determine the magnitude at 5.8 and the USGS determined the local magnitude at 5.6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Smith et All estimated the rupture area to be about 16 square kilometers.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This figure shows a figure from the smith et all paper, estimating the rupture area of the main shock displacement area.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We used a 4km by 4km grid dipping at 70 degrees to simulate the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grid has an </a:t>
            </a:r>
            <a:r>
              <a:rPr lang="en-US" dirty="0" err="1" smtClean="0"/>
              <a:t>x</a:t>
            </a:r>
            <a:r>
              <a:rPr lang="en-US" dirty="0" smtClean="0"/>
              <a:t>-azimuth of 118 degrees</a:t>
            </a:r>
            <a:endParaRPr lang="en-US" baseline="0" dirty="0" smtClean="0"/>
          </a:p>
          <a:p>
            <a:pPr lvl="1">
              <a:buFont typeface="Arial"/>
              <a:buChar char="•"/>
            </a:pPr>
            <a:r>
              <a:rPr lang="en-US" baseline="0" dirty="0" smtClean="0"/>
              <a:t>It is 60 by 165 km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The rotation of the rid allows us to shrink the model area and have the smallest grid spacing as possible.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This grid has grid spacing of 300 </a:t>
            </a:r>
            <a:r>
              <a:rPr lang="en-US" baseline="0" dirty="0" err="1" smtClean="0"/>
              <a:t>m</a:t>
            </a:r>
            <a:endParaRPr lang="en-US" baseline="0" dirty="0" smtClean="0"/>
          </a:p>
          <a:p>
            <a:pPr lvl="0">
              <a:buFont typeface="Arial"/>
              <a:buChar char="•"/>
            </a:pPr>
            <a:r>
              <a:rPr lang="en-US" baseline="0" dirty="0" smtClean="0"/>
              <a:t>We assign default values of 760 </a:t>
            </a:r>
            <a:r>
              <a:rPr lang="en-US" baseline="0" dirty="0" err="1" smtClean="0"/>
              <a:t>m/s</a:t>
            </a:r>
            <a:r>
              <a:rPr lang="en-US" baseline="0" dirty="0" smtClean="0"/>
              <a:t> in rock and 500 </a:t>
            </a:r>
            <a:r>
              <a:rPr lang="en-US" baseline="0" dirty="0" err="1" smtClean="0"/>
              <a:t>m/s</a:t>
            </a:r>
            <a:r>
              <a:rPr lang="en-US" baseline="0" dirty="0" smtClean="0"/>
              <a:t> in basins, where the sediments are more than 10km thick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velocities vary with depth but is uniform with respect to position.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We assign the values of the parcel map and override the default values. The Vs30 velocities are extended to Vs300 by using by averaging the lateral variable </a:t>
            </a:r>
            <a:r>
              <a:rPr lang="en-US" baseline="0" dirty="0" err="1" smtClean="0"/>
              <a:t>geotechincal</a:t>
            </a:r>
            <a:r>
              <a:rPr lang="en-US" baseline="0" dirty="0" smtClean="0"/>
              <a:t> velocities with the laterally homogeneous deep basin velocities.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With a grid spacing of 300m and the lowest default velocity being 360 </a:t>
            </a:r>
            <a:r>
              <a:rPr lang="en-US" baseline="0" dirty="0" err="1" smtClean="0"/>
              <a:t>m/s</a:t>
            </a:r>
            <a:r>
              <a:rPr lang="en-US" baseline="0" dirty="0" smtClean="0"/>
              <a:t> we can compute frequencies up to 0.12 Hz without grid dispersion artifacts.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ST01 was part of the Southern Great Basin Seismic Network and was one of 30 strong motion stations.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It played an important role in helping us calibrate our source for the model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NSZ does not account for topography</a:t>
            </a:r>
          </a:p>
          <a:p>
            <a:pPr lvl="0">
              <a:buFont typeface="Arial"/>
              <a:buChar char="•"/>
            </a:pPr>
            <a:endParaRPr lang="en-US" baseline="0" dirty="0" smtClean="0"/>
          </a:p>
          <a:p>
            <a:pPr lvl="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Whenever</a:t>
            </a:r>
            <a:r>
              <a:rPr lang="en-US" baseline="0" dirty="0" smtClean="0"/>
              <a:t> we lined up a seismogram we lined them up by their </a:t>
            </a:r>
            <a:r>
              <a:rPr lang="en-US" baseline="0" dirty="0" err="1" smtClean="0"/>
              <a:t>p</a:t>
            </a:r>
            <a:r>
              <a:rPr lang="en-US" baseline="0" dirty="0" smtClean="0"/>
              <a:t>-wave arrivals. 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In the observed data these were picked off of the raw seismograms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In the synthetic we picked off of the vertical component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Rotate the data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Convert the accelerations to velocities, SAC trapezoidal integration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Band-Pass Filter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0.1 to 0.6 was used because we wanted to filter out anything below 0.1 </a:t>
            </a:r>
            <a:r>
              <a:rPr lang="en-US" baseline="0" dirty="0" err="1" smtClean="0"/>
              <a:t>hz</a:t>
            </a:r>
            <a:r>
              <a:rPr lang="en-US" baseline="0" dirty="0" smtClean="0"/>
              <a:t> due to the sensitivity of the accelerometers in the BLUME network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Butterworth Filter</a:t>
            </a:r>
          </a:p>
          <a:p>
            <a:pPr lvl="2">
              <a:buFont typeface="Arial"/>
              <a:buChar char="•"/>
            </a:pPr>
            <a:r>
              <a:rPr lang="en-US" baseline="0" dirty="0" smtClean="0"/>
              <a:t>4 Poles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We filtered out everything over 0.6 </a:t>
            </a:r>
            <a:r>
              <a:rPr lang="en-US" baseline="0" dirty="0" err="1" smtClean="0"/>
              <a:t>hz</a:t>
            </a:r>
            <a:r>
              <a:rPr lang="en-US" baseline="0" dirty="0" smtClean="0"/>
              <a:t> to avoid grid dispersion artifacts in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amplitudes and shapes of the synthetics match the observed data</a:t>
            </a:r>
            <a:r>
              <a:rPr lang="en-US" baseline="0" dirty="0" smtClean="0"/>
              <a:t> extremely well</a:t>
            </a:r>
          </a:p>
          <a:p>
            <a:pPr>
              <a:buFont typeface="Arial"/>
              <a:buChar char="•"/>
            </a:pPr>
            <a:r>
              <a:rPr lang="en-US" dirty="0" smtClean="0"/>
              <a:t>Our source parameters</a:t>
            </a:r>
            <a:r>
              <a:rPr lang="en-US" baseline="0" dirty="0" smtClean="0"/>
              <a:t> were correct. The vertical matches almost identically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The observed seismograms have energy at higher frequencies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This is to be expected because the filter doesn’t just cut off at 0.6Hz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plot is showing the R-P arrival times of the synthetic and observed data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The green triangles are the S-P arrival times from the observed data.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In order to calculate the velocities we use this equation.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equation can be rearranged to solve for the Rayleigh wave velocity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The first thing to note is the best fit line of the S-P arrivals is only off by about 5% against the assumed default P-S wave velocities.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NSZ estimation of default values are good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The next thing to note is the early arrival of Rayleigh wave arrivals in the observed data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This is conversion of </a:t>
            </a:r>
            <a:r>
              <a:rPr lang="en-US" baseline="0" dirty="0" err="1" smtClean="0"/>
              <a:t>p-s</a:t>
            </a:r>
            <a:r>
              <a:rPr lang="en-US" baseline="0" dirty="0" smtClean="0"/>
              <a:t> wave energy at the basin edge.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converted </a:t>
            </a:r>
            <a:r>
              <a:rPr lang="en-US" baseline="0" dirty="0" err="1" smtClean="0"/>
              <a:t>rayleigh</a:t>
            </a:r>
            <a:r>
              <a:rPr lang="en-US" baseline="0" dirty="0" smtClean="0"/>
              <a:t> wave travels slower through the LVV</a:t>
            </a:r>
          </a:p>
          <a:p>
            <a:pPr lvl="1">
              <a:buFont typeface="Arial"/>
              <a:buChar char="•"/>
            </a:pPr>
            <a:endParaRPr lang="en-US" baseline="0" dirty="0" smtClean="0"/>
          </a:p>
          <a:p>
            <a:pPr lvl="1">
              <a:buFont typeface="Arial"/>
              <a:buChar char="•"/>
            </a:pPr>
            <a:r>
              <a:rPr lang="en-US" baseline="0" dirty="0" smtClean="0"/>
              <a:t>Slope of the blue line is 0.666*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– 58.0604 = 1.5015 km/</a:t>
            </a:r>
            <a:r>
              <a:rPr lang="en-US" baseline="0" dirty="0" err="1" smtClean="0"/>
              <a:t>s</a:t>
            </a:r>
            <a:endParaRPr lang="en-US" baseline="0" dirty="0" smtClean="0"/>
          </a:p>
          <a:p>
            <a:pPr lvl="0">
              <a:buFont typeface="Arial"/>
              <a:buChar char="•"/>
            </a:pPr>
            <a:r>
              <a:rPr lang="en-US" baseline="0" dirty="0" smtClean="0"/>
              <a:t>We have one early arrival and one delayed arrival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We believe this is significant because we only have one point in the  basin that satisfies the quarter wavelength rule of thumb.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Since we were picking the largest first arriving </a:t>
            </a:r>
            <a:r>
              <a:rPr lang="en-US" baseline="0" dirty="0" err="1" smtClean="0"/>
              <a:t>rayleigh</a:t>
            </a:r>
            <a:r>
              <a:rPr lang="en-US" baseline="0" dirty="0" smtClean="0"/>
              <a:t> wave we believe the energy of the converted </a:t>
            </a:r>
            <a:r>
              <a:rPr lang="en-US" baseline="0" dirty="0" err="1" smtClean="0"/>
              <a:t>rayleigh</a:t>
            </a:r>
            <a:r>
              <a:rPr lang="en-US" baseline="0" dirty="0" smtClean="0"/>
              <a:t> waves to be smaller than the </a:t>
            </a:r>
            <a:r>
              <a:rPr lang="en-US" baseline="0" dirty="0" err="1" smtClean="0"/>
              <a:t>rayeligh</a:t>
            </a:r>
            <a:r>
              <a:rPr lang="en-US" baseline="0" dirty="0" smtClean="0"/>
              <a:t> waves arriving from LSM directly</a:t>
            </a:r>
          </a:p>
          <a:p>
            <a:pPr lvl="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All</a:t>
            </a:r>
            <a:r>
              <a:rPr lang="en-US" baseline="0" dirty="0" smtClean="0"/>
              <a:t> of our velocities compare within a factor of 2.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A zoomed in section of the stations are shown on the right.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The deepest part of the basin occurs at ST16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We believe our velocities to be lower than the observed because of the frequency dependence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Rodgers et all and Sue et All found the maximum velocities occurring between 0.2-0.33 </a:t>
            </a:r>
            <a:r>
              <a:rPr lang="en-US" baseline="0" dirty="0" err="1" smtClean="0"/>
              <a:t>hz</a:t>
            </a:r>
            <a:r>
              <a:rPr lang="en-US" baseline="0" dirty="0" smtClean="0"/>
              <a:t>. Our synthetic model lacks in these areas</a:t>
            </a:r>
          </a:p>
          <a:p>
            <a:pPr lvl="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1CFE-6951-E949-A913-462C63E994D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C24AB32-4EEC-6E4C-AFFE-E8F5173B8A48}" type="datetimeFigureOut">
              <a:rPr lang="en-US" smtClean="0"/>
              <a:pPr/>
              <a:t>4/17/12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0B6BFB-2558-7649-9D61-EF62D1E0A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5.jpeg"/><Relationship Id="rId5" Type="http://schemas.openxmlformats.org/officeDocument/2006/relationships/image" Target="../media/image10.jpeg"/><Relationship Id="rId6" Type="http://schemas.openxmlformats.org/officeDocument/2006/relationships/image" Target="../media/image16.jpeg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0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59" y="264460"/>
            <a:ext cx="7826281" cy="316454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Validation of Las Vegas Basin Response to the 1992 Little Skull Mtn. Earthquake</a:t>
            </a:r>
            <a:br>
              <a:rPr lang="en-US" sz="4000" dirty="0" smtClean="0"/>
            </a:br>
            <a:r>
              <a:rPr lang="en-US" sz="4000" dirty="0" smtClean="0"/>
              <a:t> as Predicted by Physics-Based Nevada </a:t>
            </a:r>
            <a:r>
              <a:rPr lang="en-US" sz="4000" dirty="0" err="1" smtClean="0"/>
              <a:t>ShakeZoning</a:t>
            </a:r>
            <a:r>
              <a:rPr lang="en-US" sz="4000" dirty="0" smtClean="0"/>
              <a:t> Computations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340" y="3606800"/>
            <a:ext cx="6400800" cy="1023358"/>
          </a:xfrm>
        </p:spPr>
        <p:txBody>
          <a:bodyPr>
            <a:normAutofit/>
          </a:bodyPr>
          <a:lstStyle/>
          <a:p>
            <a:r>
              <a:rPr lang="en-US" dirty="0" smtClean="0"/>
              <a:t>Brady Flinchum</a:t>
            </a:r>
            <a:r>
              <a:rPr lang="en-US" baseline="30000" dirty="0" smtClean="0"/>
              <a:t>1</a:t>
            </a:r>
            <a:r>
              <a:rPr lang="en-US" dirty="0" smtClean="0"/>
              <a:t>, John Louie</a:t>
            </a:r>
            <a:r>
              <a:rPr lang="en-US" baseline="30000" dirty="0" smtClean="0"/>
              <a:t>1</a:t>
            </a:r>
            <a:r>
              <a:rPr lang="en-US" dirty="0" smtClean="0"/>
              <a:t>, Kenneth Smith</a:t>
            </a:r>
            <a:r>
              <a:rPr lang="en-US" baseline="30000" dirty="0" smtClean="0"/>
              <a:t>1</a:t>
            </a:r>
            <a:r>
              <a:rPr lang="en-US" dirty="0" smtClean="0"/>
              <a:t>, William Savran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Satish</a:t>
            </a:r>
            <a:r>
              <a:rPr lang="en-US" dirty="0" smtClean="0"/>
              <a:t> </a:t>
            </a:r>
            <a:r>
              <a:rPr lang="en-US" dirty="0" err="1" smtClean="0"/>
              <a:t>Pullammanappallil</a:t>
            </a:r>
            <a:r>
              <a:rPr lang="en-US" dirty="0" smtClean="0"/>
              <a:t>, </a:t>
            </a:r>
            <a:r>
              <a:rPr lang="en-US" dirty="0" err="1" smtClean="0"/>
              <a:t>Aasha</a:t>
            </a:r>
            <a:r>
              <a:rPr lang="en-US" dirty="0" smtClean="0"/>
              <a:t> Pancha</a:t>
            </a:r>
            <a:r>
              <a:rPr lang="en-US" baseline="30000" dirty="0" smtClean="0"/>
              <a:t>2</a:t>
            </a:r>
            <a:endParaRPr lang="en-US" dirty="0" smtClean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743200" y="5834642"/>
            <a:ext cx="6400800" cy="102335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000500" y="6253742"/>
            <a:ext cx="5143500" cy="60425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Nevada Seismological Laboratory, University of Nevada Reno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en-US" sz="12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1200" b="1" dirty="0" smtClean="0">
                <a:solidFill>
                  <a:schemeClr val="tx2"/>
                </a:solidFill>
              </a:rPr>
              <a:t>Optim Seismic Data Solutions, Reno, Nevada</a:t>
            </a:r>
            <a:endParaRPr kumimoji="0" lang="en-US" sz="1200" b="1" i="0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203200"/>
            <a:ext cx="7467600" cy="757238"/>
          </a:xfrm>
        </p:spPr>
        <p:txBody>
          <a:bodyPr>
            <a:normAutofit/>
          </a:bodyPr>
          <a:lstStyle/>
          <a:p>
            <a:r>
              <a:rPr lang="en-US" dirty="0" smtClean="0"/>
              <a:t>Peak Horizontal Ground Velocities</a:t>
            </a:r>
            <a:endParaRPr lang="en-US" dirty="0"/>
          </a:p>
        </p:txBody>
      </p:sp>
      <p:pic>
        <p:nvPicPr>
          <p:cNvPr id="8" name="Picture 7" descr="PGV_Map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528639"/>
            <a:ext cx="8701443" cy="6303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7532" y="2782669"/>
            <a:ext cx="252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 Black"/>
                <a:cs typeface="Arial Black"/>
              </a:rPr>
              <a:t>Channeling along basins from USGS</a:t>
            </a:r>
            <a:endParaRPr lang="en-US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-25400"/>
            <a:ext cx="7467600" cy="554038"/>
          </a:xfrm>
        </p:spPr>
        <p:txBody>
          <a:bodyPr/>
          <a:lstStyle/>
          <a:p>
            <a:r>
              <a:rPr lang="en-US" dirty="0" smtClean="0"/>
              <a:t>Horizontal Ground Amplification</a:t>
            </a:r>
            <a:endParaRPr lang="en-US" dirty="0"/>
          </a:p>
        </p:txBody>
      </p:sp>
      <p:pic>
        <p:nvPicPr>
          <p:cNvPr id="5" name="Picture 4" descr="amplificationPl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" y="740664"/>
            <a:ext cx="4666600" cy="4517136"/>
          </a:xfrm>
          <a:prstGeom prst="rect">
            <a:avLst/>
          </a:prstGeom>
        </p:spPr>
      </p:pic>
      <p:pic>
        <p:nvPicPr>
          <p:cNvPr id="6" name="Picture 5" descr="LSKM_GRID_crop-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129818"/>
            <a:ext cx="4278312" cy="2642081"/>
          </a:xfrm>
          <a:prstGeom prst="rect">
            <a:avLst/>
          </a:prstGeom>
        </p:spPr>
      </p:pic>
      <p:pic>
        <p:nvPicPr>
          <p:cNvPr id="8" name="Picture 7" descr="basinDepthTable-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510" y="4075886"/>
            <a:ext cx="3422090" cy="278211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09484" y="5257800"/>
          <a:ext cx="3281516" cy="1695450"/>
        </p:xfrm>
        <a:graphic>
          <a:graphicData uri="http://schemas.openxmlformats.org/presentationml/2006/ole">
            <p:oleObj spid="_x0000_s25605" name="Equation" r:id="rId7" imgW="762000" imgH="3937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7704667" cy="487375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NSZ CVM </a:t>
            </a:r>
            <a:r>
              <a:rPr lang="en-US" sz="2800" dirty="0" smtClean="0"/>
              <a:t>uses detailed geotechnical and basin maps</a:t>
            </a:r>
            <a:r>
              <a:rPr lang="en-US" sz="2800" dirty="0" smtClean="0"/>
              <a:t> 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P</a:t>
            </a:r>
            <a:r>
              <a:rPr lang="en-US" sz="2800" dirty="0" smtClean="0"/>
              <a:t>redicts 0.1-Hz horizontal </a:t>
            </a:r>
            <a:r>
              <a:rPr lang="en-US" sz="2800" dirty="0" smtClean="0"/>
              <a:t>ground motion accurately for the Las Vegas </a:t>
            </a:r>
            <a:r>
              <a:rPr lang="en-US" sz="2800" dirty="0" smtClean="0"/>
              <a:t>Region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Validated with 1992 Little Skull Mountain records</a:t>
            </a:r>
            <a:endParaRPr lang="en-US" sz="2800" dirty="0" smtClean="0"/>
          </a:p>
          <a:p>
            <a:pPr>
              <a:spcAft>
                <a:spcPts val="2400"/>
              </a:spcAft>
            </a:pPr>
            <a:r>
              <a:rPr lang="en-US" sz="2800" dirty="0" smtClean="0"/>
              <a:t>P</a:t>
            </a:r>
            <a:r>
              <a:rPr lang="en-US" sz="2800" dirty="0" smtClean="0"/>
              <a:t>redicts </a:t>
            </a:r>
            <a:r>
              <a:rPr lang="en-US" sz="2800" dirty="0" smtClean="0"/>
              <a:t>areas of high amplification for the Las Vegas</a:t>
            </a:r>
            <a:r>
              <a:rPr lang="en-US" sz="2800" dirty="0" smtClean="0"/>
              <a:t> </a:t>
            </a:r>
            <a:r>
              <a:rPr lang="en-US" sz="2800" dirty="0" smtClean="0"/>
              <a:t>r</a:t>
            </a:r>
            <a:r>
              <a:rPr lang="en-US" sz="2800" dirty="0" smtClean="0"/>
              <a:t>egion</a:t>
            </a:r>
            <a:endParaRPr lang="en-US" sz="2500" dirty="0" smtClean="0"/>
          </a:p>
          <a:p>
            <a:pPr>
              <a:spcAft>
                <a:spcPts val="2400"/>
              </a:spcAft>
              <a:buNone/>
            </a:pPr>
            <a:r>
              <a:rPr lang="en-US" sz="2500" dirty="0" err="1" smtClean="0">
                <a:solidFill>
                  <a:srgbClr val="3366FF"/>
                </a:solidFill>
                <a:latin typeface="Courier"/>
                <a:cs typeface="Courier"/>
              </a:rPr>
              <a:t>c</a:t>
            </a:r>
            <a:r>
              <a:rPr lang="en-US" sz="2500" dirty="0" err="1" smtClean="0">
                <a:solidFill>
                  <a:srgbClr val="3366FF"/>
                </a:solidFill>
                <a:latin typeface="Courier"/>
                <a:cs typeface="Courier"/>
              </a:rPr>
              <a:t>rack.seismo.unr.edu</a:t>
            </a:r>
            <a:r>
              <a:rPr lang="en-US" sz="2500" dirty="0" smtClean="0">
                <a:solidFill>
                  <a:srgbClr val="3366FF"/>
                </a:solidFill>
                <a:latin typeface="Courier"/>
                <a:cs typeface="Courier"/>
              </a:rPr>
              <a:t>/NSZ</a:t>
            </a:r>
            <a:endParaRPr lang="en-US" sz="2800" dirty="0" smtClean="0">
              <a:solidFill>
                <a:srgbClr val="3366FF"/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1804769"/>
            <a:ext cx="8293100" cy="452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Rodgers, Arthur, </a:t>
            </a:r>
            <a:r>
              <a:rPr lang="en-US" sz="1200" dirty="0" err="1" smtClean="0"/>
              <a:t>Hrvoje</a:t>
            </a:r>
            <a:r>
              <a:rPr lang="en-US" sz="1200" dirty="0" smtClean="0"/>
              <a:t> </a:t>
            </a:r>
            <a:r>
              <a:rPr lang="en-US" sz="1200" dirty="0" err="1" smtClean="0"/>
              <a:t>Tkalcic</a:t>
            </a:r>
            <a:r>
              <a:rPr lang="en-US" sz="1200" dirty="0" smtClean="0"/>
              <a:t>, David </a:t>
            </a:r>
            <a:r>
              <a:rPr lang="en-US" sz="1200" dirty="0" err="1" smtClean="0"/>
              <a:t>McCallen</a:t>
            </a:r>
            <a:r>
              <a:rPr lang="en-US" sz="1200" dirty="0" smtClean="0"/>
              <a:t>, Shawn Larsen, and Catherine </a:t>
            </a:r>
            <a:r>
              <a:rPr lang="en-US" sz="1200" dirty="0" err="1" smtClean="0"/>
              <a:t>Snelson</a:t>
            </a:r>
            <a:r>
              <a:rPr lang="en-US" sz="1200" dirty="0" smtClean="0"/>
              <a:t>, 2006, Site response in Las Vegas Valley, Nevada from NTS explosions and earthquake data: </a:t>
            </a:r>
            <a:r>
              <a:rPr lang="en-US" sz="1200" i="1" dirty="0" smtClean="0"/>
              <a:t>Pure &amp; Applied Geophysics, 163,</a:t>
            </a:r>
            <a:r>
              <a:rPr lang="en-US" sz="1200" dirty="0" smtClean="0"/>
              <a:t> 55–80.</a:t>
            </a:r>
          </a:p>
          <a:p>
            <a:endParaRPr lang="en-US" sz="1200" dirty="0" smtClean="0"/>
          </a:p>
          <a:p>
            <a:r>
              <a:rPr lang="en-US" sz="1200" dirty="0" smtClean="0"/>
              <a:t>Smith, K. D., </a:t>
            </a:r>
            <a:r>
              <a:rPr lang="en-US" sz="1200" dirty="0" err="1" smtClean="0"/>
              <a:t>Brune</a:t>
            </a:r>
            <a:r>
              <a:rPr lang="en-US" sz="1200" dirty="0" smtClean="0"/>
              <a:t>, J. N., </a:t>
            </a:r>
            <a:r>
              <a:rPr lang="en-US" sz="1200" dirty="0" err="1" smtClean="0"/>
              <a:t>dePolo</a:t>
            </a:r>
            <a:r>
              <a:rPr lang="en-US" sz="1200" dirty="0" smtClean="0"/>
              <a:t>, D., Savage, M. K., </a:t>
            </a:r>
            <a:r>
              <a:rPr lang="en-US" sz="1200" dirty="0" err="1" smtClean="0"/>
              <a:t>Anooshehpoor</a:t>
            </a:r>
            <a:r>
              <a:rPr lang="en-US" sz="1200" dirty="0" smtClean="0"/>
              <a:t>, R., and Sheehan, A. F., 2001, The 1992 Little Skull Mountain earthquake sequence, southern Nevada Test Site: </a:t>
            </a:r>
            <a:r>
              <a:rPr lang="en-US" sz="1200" i="1" dirty="0" smtClean="0"/>
              <a:t>Bulletin of the Seismological Society of America, 91</a:t>
            </a:r>
            <a:r>
              <a:rPr lang="en-US" sz="1200" dirty="0" smtClean="0"/>
              <a:t>(6), 1595-1606.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Langenheim</a:t>
            </a:r>
            <a:r>
              <a:rPr lang="en-US" sz="1200" dirty="0" smtClean="0"/>
              <a:t>, V. E., Grow, J., Miller, J. J., Davidson, J. D., and Robison, E., 1998, Thickness of Cenozoic deposits and location and geometry of the Las Vegas Valley shear zone, Nevada, based on gravity, seismic-reflection, and aeromagnetic data: </a:t>
            </a:r>
            <a:r>
              <a:rPr lang="en-US" sz="1200" i="1" dirty="0" smtClean="0"/>
              <a:t>U.S. Geol. Survey Open-File Report OF98-0576</a:t>
            </a:r>
            <a:r>
              <a:rPr lang="en-US" sz="1200" dirty="0" smtClean="0"/>
              <a:t>, 32 pp.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Saltus</a:t>
            </a:r>
            <a:r>
              <a:rPr lang="en-US" sz="1200" dirty="0" smtClean="0"/>
              <a:t>, R. W., and </a:t>
            </a:r>
            <a:r>
              <a:rPr lang="en-US" sz="1200" dirty="0" err="1" smtClean="0"/>
              <a:t>Jachens</a:t>
            </a:r>
            <a:r>
              <a:rPr lang="en-US" sz="1200" dirty="0" smtClean="0"/>
              <a:t>, R. C., 1995, Gravity and basin-depth maps of the Basin and Range Province, Western United States: </a:t>
            </a:r>
            <a:r>
              <a:rPr lang="en-US" sz="1200" i="1" dirty="0" smtClean="0"/>
              <a:t>U.S. Geological Survey, Geophysical Investigations Map, Report: GP-1012</a:t>
            </a:r>
            <a:r>
              <a:rPr lang="en-US" sz="1200" dirty="0" smtClean="0"/>
              <a:t>, 1 sheet.</a:t>
            </a:r>
          </a:p>
          <a:p>
            <a:endParaRPr lang="en-US" sz="1200" dirty="0" smtClean="0"/>
          </a:p>
          <a:p>
            <a:r>
              <a:rPr lang="en-US" sz="1200" dirty="0" smtClean="0"/>
              <a:t>Goldstein, P., and A. </a:t>
            </a:r>
            <a:r>
              <a:rPr lang="en-US" sz="1200" dirty="0" err="1" smtClean="0"/>
              <a:t>Snoke</a:t>
            </a:r>
            <a:r>
              <a:rPr lang="en-US" sz="1200" dirty="0" smtClean="0"/>
              <a:t>, 2005, SAC availability for the IRIS community: </a:t>
            </a:r>
            <a:r>
              <a:rPr lang="en-US" sz="1200" i="1" dirty="0" smtClean="0"/>
              <a:t>Incorporated Institutions for Seismology Data Management Center Electronic Newsletter, </a:t>
            </a:r>
            <a:r>
              <a:rPr lang="en-US" sz="1200" dirty="0" smtClean="0"/>
              <a:t>http://www.iris.edu/news/newsletter/vol7no1/page1.htm.</a:t>
            </a:r>
          </a:p>
          <a:p>
            <a:endParaRPr lang="en-US" sz="1200" dirty="0" smtClean="0"/>
          </a:p>
          <a:p>
            <a:r>
              <a:rPr lang="en-US" sz="1200" dirty="0" smtClean="0"/>
              <a:t>Larsen, S., Wiley, R., Roberts, P., and House, L., 2001, Next-generation numerical modeling: incorporating elasticity, anisotropy and attenuation: </a:t>
            </a:r>
            <a:r>
              <a:rPr lang="en-US" sz="1200" i="1" dirty="0" smtClean="0"/>
              <a:t>SEG Expanded Abstracts, 20</a:t>
            </a:r>
            <a:r>
              <a:rPr lang="en-US" sz="1200" dirty="0" smtClean="0"/>
              <a:t>, 1218-1221.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Nevada </a:t>
            </a:r>
            <a:r>
              <a:rPr lang="en-US" dirty="0" err="1" smtClean="0"/>
              <a:t>ShakeZoning</a:t>
            </a:r>
            <a:r>
              <a:rPr lang="en-US" dirty="0" smtClean="0"/>
              <a:t> (NSZ) is a</a:t>
            </a:r>
            <a:r>
              <a:rPr lang="en-US" dirty="0" smtClean="0"/>
              <a:t> CVM tool that </a:t>
            </a:r>
            <a:r>
              <a:rPr lang="en-US" dirty="0" smtClean="0"/>
              <a:t>can be used in seismic hazard analysis</a:t>
            </a:r>
          </a:p>
          <a:p>
            <a:pPr lvl="1"/>
            <a:r>
              <a:rPr lang="en-US" dirty="0" smtClean="0"/>
              <a:t>Prediction of amplifications</a:t>
            </a:r>
          </a:p>
          <a:p>
            <a:pPr lvl="1"/>
            <a:r>
              <a:rPr lang="en-US" dirty="0" smtClean="0"/>
              <a:t>Prediction of ground velocities</a:t>
            </a:r>
          </a:p>
          <a:p>
            <a:r>
              <a:rPr lang="en-US" dirty="0" smtClean="0"/>
              <a:t>To validate NSZ we model the 1992 Little Skull Mountain (LSM) earthquake</a:t>
            </a:r>
          </a:p>
          <a:p>
            <a:pPr lvl="1"/>
            <a:r>
              <a:rPr lang="en-US" dirty="0" smtClean="0"/>
              <a:t>Large earthquake close to Las Vegas</a:t>
            </a:r>
          </a:p>
          <a:p>
            <a:pPr lvl="1"/>
            <a:r>
              <a:rPr lang="en-US" dirty="0" smtClean="0"/>
              <a:t>Excellent seismic coverage in Las Vegas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162"/>
            <a:ext cx="7924800" cy="693738"/>
          </a:xfrm>
        </p:spPr>
        <p:txBody>
          <a:bodyPr>
            <a:normAutofit/>
          </a:bodyPr>
          <a:lstStyle/>
          <a:p>
            <a:r>
              <a:rPr lang="en-US" dirty="0" smtClean="0"/>
              <a:t>The Little Skull Mountain Earthquake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44600"/>
            <a:ext cx="4876800" cy="4873752"/>
          </a:xfrm>
        </p:spPr>
        <p:txBody>
          <a:bodyPr/>
          <a:lstStyle/>
          <a:p>
            <a:r>
              <a:rPr lang="en-US" dirty="0" smtClean="0"/>
              <a:t>Epicenter is ~120 km Northwest of Las Vegas</a:t>
            </a:r>
          </a:p>
          <a:p>
            <a:r>
              <a:rPr lang="en-US" dirty="0" smtClean="0"/>
              <a:t>Magnitude 5.6</a:t>
            </a:r>
          </a:p>
          <a:p>
            <a:r>
              <a:rPr lang="en-US" dirty="0" smtClean="0"/>
              <a:t>Normal faulting with a small left-slip component</a:t>
            </a:r>
          </a:p>
          <a:p>
            <a:r>
              <a:rPr lang="en-US" dirty="0" smtClean="0"/>
              <a:t>Strike: N60°E</a:t>
            </a:r>
          </a:p>
          <a:p>
            <a:r>
              <a:rPr lang="en-US" dirty="0" smtClean="0"/>
              <a:t>Dip: 70°</a:t>
            </a:r>
          </a:p>
          <a:p>
            <a:r>
              <a:rPr lang="en-US" dirty="0" err="1" smtClean="0"/>
              <a:t>Hypocentral</a:t>
            </a:r>
            <a:r>
              <a:rPr lang="en-US" dirty="0" smtClean="0"/>
              <a:t> depth: 11.7 km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723900"/>
            <a:ext cx="4212274" cy="568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7174" y="6097032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 et al., 2001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061" y="0"/>
            <a:ext cx="7467600" cy="575371"/>
          </a:xfrm>
        </p:spPr>
        <p:txBody>
          <a:bodyPr/>
          <a:lstStyle/>
          <a:p>
            <a:r>
              <a:rPr lang="en-US" dirty="0" smtClean="0"/>
              <a:t>Model Area</a:t>
            </a:r>
            <a:endParaRPr lang="en-US" dirty="0"/>
          </a:p>
        </p:txBody>
      </p:sp>
      <p:pic>
        <p:nvPicPr>
          <p:cNvPr id="6" name="Picture 5" descr="LSKM_GRID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66" y="549454"/>
            <a:ext cx="8714435" cy="6282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9866" y="2219924"/>
            <a:ext cx="3877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Black"/>
                <a:cs typeface="Arial Black"/>
              </a:rPr>
              <a:t>Basin depth </a:t>
            </a:r>
            <a:r>
              <a:rPr lang="en-US" sz="2000" b="1" dirty="0" smtClean="0">
                <a:latin typeface="Arial Black"/>
                <a:cs typeface="Arial Black"/>
              </a:rPr>
              <a:t>models from </a:t>
            </a:r>
            <a:r>
              <a:rPr lang="en-US" sz="2000" b="1" dirty="0" err="1" smtClean="0">
                <a:latin typeface="Arial Black"/>
                <a:cs typeface="Arial Black"/>
              </a:rPr>
              <a:t>Saltus</a:t>
            </a:r>
            <a:r>
              <a:rPr lang="en-US" sz="2000" b="1" dirty="0" smtClean="0">
                <a:latin typeface="Arial Black"/>
                <a:cs typeface="Arial Black"/>
              </a:rPr>
              <a:t> and </a:t>
            </a:r>
            <a:r>
              <a:rPr lang="en-US" sz="2000" b="1" dirty="0" err="1" smtClean="0">
                <a:latin typeface="Arial Black"/>
                <a:cs typeface="Arial Black"/>
              </a:rPr>
              <a:t>Jachens</a:t>
            </a:r>
            <a:r>
              <a:rPr lang="en-US" sz="2000" b="1" dirty="0" smtClean="0">
                <a:latin typeface="Arial Black"/>
                <a:cs typeface="Arial Black"/>
              </a:rPr>
              <a:t>, and </a:t>
            </a:r>
            <a:r>
              <a:rPr lang="en-US" sz="2000" b="1" dirty="0" err="1" smtClean="0">
                <a:latin typeface="Arial Black"/>
                <a:cs typeface="Arial Black"/>
              </a:rPr>
              <a:t>Langenheim</a:t>
            </a:r>
            <a:r>
              <a:rPr lang="en-US" sz="2000" b="1" dirty="0" smtClean="0">
                <a:latin typeface="Arial Black"/>
                <a:cs typeface="Arial Black"/>
              </a:rPr>
              <a:t>, </a:t>
            </a:r>
            <a:r>
              <a:rPr lang="en-US" sz="2000" b="1" dirty="0" smtClean="0">
                <a:latin typeface="Arial Black"/>
                <a:cs typeface="Arial Black"/>
              </a:rPr>
              <a:t>USGS</a:t>
            </a:r>
            <a:endParaRPr lang="en-US" sz="2000" b="1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9866" y="5012278"/>
            <a:ext cx="3877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Black"/>
                <a:cs typeface="Arial Black"/>
              </a:rPr>
              <a:t>Unique geotechnical coverage from Clark County Parcel Map</a:t>
            </a:r>
            <a:endParaRPr lang="en-US" sz="2000" b="1" dirty="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36" y="0"/>
            <a:ext cx="7467600" cy="588329"/>
          </a:xfrm>
        </p:spPr>
        <p:txBody>
          <a:bodyPr>
            <a:normAutofit/>
          </a:bodyPr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77236" y="977900"/>
            <a:ext cx="3621163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Rotate synthetic data to match North-South Data</a:t>
            </a:r>
          </a:p>
          <a:p>
            <a:r>
              <a:rPr lang="en-US" dirty="0" smtClean="0"/>
              <a:t>Integrate observed data</a:t>
            </a:r>
          </a:p>
          <a:p>
            <a:pPr lvl="1"/>
            <a:r>
              <a:rPr lang="en-US" dirty="0" smtClean="0"/>
              <a:t>SAC trapezoidal integration</a:t>
            </a:r>
          </a:p>
          <a:p>
            <a:r>
              <a:rPr lang="en-US" dirty="0" smtClean="0"/>
              <a:t>Band-Pass Filter</a:t>
            </a:r>
          </a:p>
          <a:p>
            <a:pPr lvl="1"/>
            <a:r>
              <a:rPr lang="en-US" dirty="0" smtClean="0"/>
              <a:t>Remove grid dispersion</a:t>
            </a:r>
          </a:p>
          <a:p>
            <a:pPr lvl="1"/>
            <a:r>
              <a:rPr lang="en-US" dirty="0" smtClean="0"/>
              <a:t>Remove low-frequency noise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52831" y="2844224"/>
            <a:ext cx="14911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ST06</a:t>
            </a:r>
            <a:endParaRPr lang="en-US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004876" y="2563"/>
            <a:ext cx="5149839" cy="6858000"/>
            <a:chOff x="4004876" y="2563"/>
            <a:chExt cx="5149839" cy="6858000"/>
          </a:xfrm>
        </p:grpSpPr>
        <p:pic>
          <p:nvPicPr>
            <p:cNvPr id="18" name="Picture 17" descr="frequencySpectra-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876" y="2563"/>
              <a:ext cx="5149839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47735" y="5561568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582" y="-88900"/>
            <a:ext cx="7467600" cy="601287"/>
          </a:xfrm>
        </p:spPr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pic>
        <p:nvPicPr>
          <p:cNvPr id="6" name="Picture 5" descr="LSKM_GRID_stripped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9" y="825744"/>
            <a:ext cx="6027722" cy="4499978"/>
          </a:xfrm>
          <a:prstGeom prst="rect">
            <a:avLst/>
          </a:prstGeom>
        </p:spPr>
      </p:pic>
      <p:pic>
        <p:nvPicPr>
          <p:cNvPr id="8" name="Picture 7" descr="station1_PPT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864" y="356616"/>
            <a:ext cx="6382508" cy="61904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7066" y="353322"/>
            <a:ext cx="930561" cy="6099737"/>
            <a:chOff x="1507066" y="353322"/>
            <a:chExt cx="930561" cy="6099737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-291558" y="3792522"/>
              <a:ext cx="4459161" cy="8619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1199682" y="660706"/>
              <a:ext cx="1545329" cy="93056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77" y="0"/>
            <a:ext cx="7467600" cy="549455"/>
          </a:xfrm>
        </p:spPr>
        <p:txBody>
          <a:bodyPr/>
          <a:lstStyle/>
          <a:p>
            <a:r>
              <a:rPr lang="en-US" dirty="0" smtClean="0"/>
              <a:t>Differential Travel Times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2008" y="5509563"/>
          <a:ext cx="2732088" cy="1047750"/>
        </p:xfrm>
        <a:graphic>
          <a:graphicData uri="http://schemas.openxmlformats.org/presentationml/2006/ole">
            <p:oleObj spid="_x0000_s21506" name="Equation" r:id="rId4" imgW="1028700" imgH="393700" progId="Equation.DSMT4">
              <p:embed/>
            </p:oleObj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sz="quarter" idx="1"/>
          </p:nvPr>
        </p:nvSpPr>
        <p:spPr>
          <a:xfrm>
            <a:off x="77237" y="977900"/>
            <a:ext cx="3207830" cy="49530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Can’t see </a:t>
            </a:r>
            <a:r>
              <a:rPr lang="en-US" dirty="0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waves  in synthetic, used R-P times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R-P from source is sub-parallel to data S-P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R-P in Las Vegas basin is much slower, shows late phases </a:t>
            </a:r>
            <a:endParaRPr lang="en-US" dirty="0"/>
          </a:p>
        </p:txBody>
      </p:sp>
      <p:pic>
        <p:nvPicPr>
          <p:cNvPr id="9" name="Picture 8" descr="P-RTravelTim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096" y="749808"/>
            <a:ext cx="5806439" cy="580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PointExamples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" y="713232"/>
            <a:ext cx="8838503" cy="4023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7467600" cy="711200"/>
          </a:xfrm>
        </p:spPr>
        <p:txBody>
          <a:bodyPr>
            <a:normAutofit/>
          </a:bodyPr>
          <a:lstStyle/>
          <a:p>
            <a:r>
              <a:rPr lang="en-US" dirty="0" smtClean="0"/>
              <a:t>Seismograms</a:t>
            </a:r>
            <a:endParaRPr lang="en-US" dirty="0"/>
          </a:p>
        </p:txBody>
      </p:sp>
      <p:pic>
        <p:nvPicPr>
          <p:cNvPr id="6" name="Picture 5" descr="LSKM_GRID_crop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8" y="4402183"/>
            <a:ext cx="3921851" cy="242194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40400" y="2624667"/>
            <a:ext cx="2252133" cy="1058333"/>
          </a:xfrm>
          <a:prstGeom prst="ellipse">
            <a:avLst/>
          </a:prstGeom>
          <a:noFill/>
          <a:ln w="444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8800" y="2421467"/>
            <a:ext cx="1542559" cy="1530316"/>
          </a:xfrm>
          <a:prstGeom prst="ellipse">
            <a:avLst/>
          </a:prstGeom>
          <a:noFill/>
          <a:ln w="444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21400" y="838200"/>
            <a:ext cx="1600200" cy="1420249"/>
          </a:xfrm>
          <a:prstGeom prst="ellipse">
            <a:avLst/>
          </a:prstGeom>
          <a:noFill/>
          <a:ln w="444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48933" y="728133"/>
            <a:ext cx="1974516" cy="1530316"/>
          </a:xfrm>
          <a:prstGeom prst="ellipse">
            <a:avLst/>
          </a:prstGeom>
          <a:noFill/>
          <a:ln w="444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203200"/>
            <a:ext cx="7467600" cy="757238"/>
          </a:xfrm>
        </p:spPr>
        <p:txBody>
          <a:bodyPr>
            <a:normAutofit/>
          </a:bodyPr>
          <a:lstStyle/>
          <a:p>
            <a:r>
              <a:rPr lang="en-US" dirty="0" smtClean="0"/>
              <a:t>Peak Horizontal Ground Velocities</a:t>
            </a:r>
            <a:endParaRPr lang="en-US" dirty="0"/>
          </a:p>
        </p:txBody>
      </p:sp>
      <p:pic>
        <p:nvPicPr>
          <p:cNvPr id="6" name="Picture 5" descr="Vels_and_PDIF_grap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4" y="744538"/>
            <a:ext cx="4593716" cy="4513262"/>
          </a:xfrm>
          <a:prstGeom prst="rect">
            <a:avLst/>
          </a:prstGeom>
        </p:spPr>
      </p:pic>
      <p:pic>
        <p:nvPicPr>
          <p:cNvPr id="9" name="Picture 8" descr="LSKM_GRID_crop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65282"/>
            <a:ext cx="4278312" cy="2642081"/>
          </a:xfrm>
          <a:prstGeom prst="rect">
            <a:avLst/>
          </a:prstGeom>
        </p:spPr>
      </p:pic>
      <p:pic>
        <p:nvPicPr>
          <p:cNvPr id="8" name="Picture 7" descr="VelocityTable-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269" y="4385733"/>
            <a:ext cx="4173844" cy="2421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13789</TotalTime>
  <Words>1629</Words>
  <Application>Microsoft Macintosh PowerPoint</Application>
  <PresentationFormat>On-screen Show (4:3)</PresentationFormat>
  <Paragraphs>138</Paragraphs>
  <Slides>13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Oriel</vt:lpstr>
      <vt:lpstr>Equation</vt:lpstr>
      <vt:lpstr>Validation of Las Vegas Basin Response to the 1992 Little Skull Mtn. Earthquake  as Predicted by Physics-Based Nevada ShakeZoning Computations</vt:lpstr>
      <vt:lpstr>Introduction</vt:lpstr>
      <vt:lpstr>The Little Skull Mountain Earthquake</vt:lpstr>
      <vt:lpstr>Model Area</vt:lpstr>
      <vt:lpstr>Data Processing</vt:lpstr>
      <vt:lpstr>Calibration</vt:lpstr>
      <vt:lpstr>Differential Travel Times</vt:lpstr>
      <vt:lpstr>Seismograms</vt:lpstr>
      <vt:lpstr>Peak Horizontal Ground Velocities</vt:lpstr>
      <vt:lpstr>Peak Horizontal Ground Velocities</vt:lpstr>
      <vt:lpstr>Horizontal Ground Amplification</vt:lpstr>
      <vt:lpstr>Conclusion</vt:lpstr>
      <vt:lpstr>References</vt:lpstr>
    </vt:vector>
  </TitlesOfParts>
  <Company>University of Nevada Reno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of Las Vegas Basin Response to the 1992 Little Skull Mtn. Earthquake  as Predicted by Physics-Based Nevada ShakeZoning Computations</dc:title>
  <dc:creator>Brady Flinchum</dc:creator>
  <cp:lastModifiedBy>Brady Flinchum</cp:lastModifiedBy>
  <cp:revision>24</cp:revision>
  <cp:lastPrinted>2012-03-16T15:21:29Z</cp:lastPrinted>
  <dcterms:created xsi:type="dcterms:W3CDTF">2012-04-17T15:18:40Z</dcterms:created>
  <dcterms:modified xsi:type="dcterms:W3CDTF">2012-04-17T16:22:49Z</dcterms:modified>
</cp:coreProperties>
</file>